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328" r:id="rId5"/>
    <p:sldId id="329" r:id="rId6"/>
    <p:sldId id="330" r:id="rId7"/>
    <p:sldId id="331" r:id="rId8"/>
    <p:sldId id="286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uy Pham" initials="HP" lastIdx="2" clrIdx="0">
    <p:extLst>
      <p:ext uri="{19B8F6BF-5375-455C-9EA6-DF929625EA0E}">
        <p15:presenceInfo xmlns:p15="http://schemas.microsoft.com/office/powerpoint/2012/main" userId="4354cf4d8e7617c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084"/>
    <p:restoredTop sz="95840"/>
  </p:normalViewPr>
  <p:slideViewPr>
    <p:cSldViewPr snapToGrid="0" snapToObjects="1">
      <p:cViewPr varScale="1">
        <p:scale>
          <a:sx n="73" d="100"/>
          <a:sy n="73" d="100"/>
        </p:scale>
        <p:origin x="90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11/6/2021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11/6/2021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11/6/2021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11/6/2021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11/6/2021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11/6/2021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11/6/2021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9B2B6F-D9B4-C74F-A5DA-08727B1203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38129" y="1885134"/>
            <a:ext cx="7524206" cy="1014821"/>
          </a:xfrm>
        </p:spPr>
        <p:txBody>
          <a:bodyPr anchor="t"/>
          <a:lstStyle/>
          <a:p>
            <a:r>
              <a:rPr lang="en-GB" u="sng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VN" u="sng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u="sng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r>
              <a:rPr lang="en-VN" u="sng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VN" u="sng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VN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V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3307860-9E45-0945-8EA4-E286D9B1C5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38129" y="3566157"/>
            <a:ext cx="7524206" cy="1776552"/>
          </a:xfrm>
        </p:spPr>
        <p:txBody>
          <a:bodyPr anchor="t">
            <a:normAutofit/>
          </a:bodyPr>
          <a:lstStyle/>
          <a:p>
            <a:r>
              <a:rPr lang="en-GB" sz="4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Nhảy Xa Kiểu Ưỡn Thân</a:t>
            </a:r>
          </a:p>
          <a:p>
            <a:pPr lvl="0"/>
            <a:r>
              <a:rPr lang="vi-V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Một số </a:t>
            </a:r>
            <a:r>
              <a:rPr lang="en-GB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lỗi thường mắc và cách sửa lỗi</a:t>
            </a:r>
          </a:p>
          <a:p>
            <a:pPr lvl="0"/>
            <a:endParaRPr lang="en-GB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EE5EA01-20D6-0648-A146-1C73FA8419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853" y="86800"/>
            <a:ext cx="1628780" cy="1628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910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85C8C6-51F1-AE40-9A11-A928C453C0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Mục Lục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F6FF4B-5E1A-7E4C-B283-66542DBAC1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romanUcPeriod"/>
            </a:pPr>
            <a:r>
              <a:rPr lang="en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VN">
                <a:latin typeface="Times New Roman" panose="02020603050405020304" pitchFamily="18" charset="0"/>
                <a:cs typeface="Times New Roman" panose="02020603050405020304" pitchFamily="18" charset="0"/>
                <a:hlinkClick r:id="rId2" action="ppaction://hlinksldjump"/>
              </a:rPr>
              <a:t>Mục </a:t>
            </a:r>
            <a:r>
              <a:rPr lang="en-VN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 action="ppaction://hlinksldjump"/>
              </a:rPr>
              <a:t>tiêu</a:t>
            </a:r>
            <a:endParaRPr lang="en-V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Font typeface="+mj-lt"/>
              <a:buAutoNum type="romanUcPeriod"/>
            </a:pPr>
            <a:r>
              <a:rPr lang="en-VN">
                <a:latin typeface="Times New Roman" panose="02020603050405020304" pitchFamily="18" charset="0"/>
                <a:cs typeface="Times New Roman" panose="02020603050405020304" pitchFamily="18" charset="0"/>
                <a:hlinkClick r:id="rId3" action="ppaction://hlinksldjump"/>
              </a:rPr>
              <a:t>Nội </a:t>
            </a:r>
            <a:r>
              <a:rPr lang="en-VN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 action="ppaction://hlinksldjump"/>
              </a:rPr>
              <a:t>dung</a:t>
            </a:r>
            <a:endParaRPr lang="en-GB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Font typeface="+mj-lt"/>
              <a:buAutoNum type="romanUcPeriod"/>
            </a:pPr>
            <a:r>
              <a:rPr lang="en-GB" u="sng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tập về nhà</a:t>
            </a:r>
            <a:endParaRPr lang="en-VN" u="sng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V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V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V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5262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85C8C6-51F1-AE40-9A11-A928C453C0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I. Mục tiêu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F6FF4B-5E1A-7E4C-B283-66542DBAC1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4583" y="2556932"/>
            <a:ext cx="10737668" cy="3543422"/>
          </a:xfrm>
        </p:spPr>
        <p:txBody>
          <a:bodyPr>
            <a:normAutofit/>
          </a:bodyPr>
          <a:lstStyle/>
          <a:p>
            <a:pPr lvl="0"/>
            <a:r>
              <a:rPr lang="en-GB" sz="7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 sinh </a:t>
            </a:r>
            <a:r>
              <a:rPr lang="en-GB" sz="720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vi-VN" sz="7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iết </a:t>
            </a:r>
            <a:r>
              <a:rPr lang="en-GB" sz="7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 số lỗi thường mắc và phương pháp sửa lỗi.</a:t>
            </a:r>
          </a:p>
          <a:p>
            <a:pPr lvl="0"/>
            <a:endParaRPr lang="en-GB" sz="5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390155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II.Nội dung</a:t>
            </a:r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2150" y="2556931"/>
            <a:ext cx="10593976" cy="3739365"/>
          </a:xfrm>
        </p:spPr>
        <p:txBody>
          <a:bodyPr>
            <a:normAutofit fontScale="47500" lnSpcReduction="20000"/>
          </a:bodyPr>
          <a:lstStyle/>
          <a:p>
            <a:pPr marL="0" lvl="0" indent="0">
              <a:buNone/>
            </a:pPr>
            <a:r>
              <a:rPr lang="en-GB" sz="4200" b="1" u="sng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A.</a:t>
            </a:r>
            <a:r>
              <a:rPr lang="vi-VN" sz="42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 Chạy dà</a:t>
            </a:r>
            <a:endParaRPr lang="en-GB" sz="4200" b="1" u="sng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4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Sai </a:t>
            </a:r>
            <a:r>
              <a:rPr lang="vi-VN" sz="420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GB" sz="4200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GB" sz="4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4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Nhịp </a:t>
            </a:r>
            <a:r>
              <a:rPr lang="vi-VN" sz="4200">
                <a:latin typeface="Times New Roman" panose="02020603050405020304" pitchFamily="18" charset="0"/>
                <a:cs typeface="Times New Roman" panose="02020603050405020304" pitchFamily="18" charset="0"/>
              </a:rPr>
              <a:t>các bước chạy đà bị rối loạn hoặc giảm tốc độ ờ những bước </a:t>
            </a:r>
            <a:r>
              <a:rPr lang="en-GB" sz="4200"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vi-VN" sz="4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à </a:t>
            </a:r>
            <a:r>
              <a:rPr lang="vi-VN" sz="4200">
                <a:latin typeface="Times New Roman" panose="02020603050405020304" pitchFamily="18" charset="0"/>
                <a:cs typeface="Times New Roman" panose="02020603050405020304" pitchFamily="18" charset="0"/>
              </a:rPr>
              <a:t>cuối.</a:t>
            </a:r>
            <a:endParaRPr lang="en-GB" sz="42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GB" sz="4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4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Bước </a:t>
            </a:r>
            <a:r>
              <a:rPr lang="vi-VN" sz="4200">
                <a:latin typeface="Times New Roman" panose="02020603050405020304" pitchFamily="18" charset="0"/>
                <a:cs typeface="Times New Roman" panose="02020603050405020304" pitchFamily="18" charset="0"/>
              </a:rPr>
              <a:t>cuối cùng, đặt chân giậm không đúng ván giậm nhảy hoặc đặt gót hay nửa trước bàn chân chạm ván giậm nhảy.</a:t>
            </a:r>
            <a:endParaRPr lang="en-GB" sz="42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4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Cách </a:t>
            </a:r>
            <a:r>
              <a:rPr lang="vi-VN" sz="4200">
                <a:latin typeface="Times New Roman" panose="02020603050405020304" pitchFamily="18" charset="0"/>
                <a:cs typeface="Times New Roman" panose="02020603050405020304" pitchFamily="18" charset="0"/>
              </a:rPr>
              <a:t>sửa :</a:t>
            </a:r>
            <a:endParaRPr lang="en-GB" sz="4200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vi-VN" sz="4200">
                <a:latin typeface="Times New Roman" panose="02020603050405020304" pitchFamily="18" charset="0"/>
                <a:cs typeface="Times New Roman" panose="02020603050405020304" pitchFamily="18" charset="0"/>
              </a:rPr>
              <a:t>+ Đo lại đà và điều chính đà bằng chạy thử.</a:t>
            </a:r>
            <a:endParaRPr lang="en-GB" sz="42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vi-VN" sz="4200">
                <a:latin typeface="Times New Roman" panose="02020603050405020304" pitchFamily="18" charset="0"/>
                <a:cs typeface="Times New Roman" panose="02020603050405020304" pitchFamily="18" charset="0"/>
              </a:rPr>
              <a:t>+ Chạy đà theo nhịp vỗ tay của GV.</a:t>
            </a:r>
            <a:endParaRPr lang="en-GB" sz="42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vi-VN" sz="420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GB" sz="4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vi-VN" sz="4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ập </a:t>
            </a:r>
            <a:r>
              <a:rPr lang="vi-VN" sz="4200">
                <a:latin typeface="Times New Roman" panose="02020603050405020304" pitchFamily="18" charset="0"/>
                <a:cs typeface="Times New Roman" panose="02020603050405020304" pitchFamily="18" charset="0"/>
              </a:rPr>
              <a:t>bước đà cuối và cách </a:t>
            </a:r>
            <a:r>
              <a:rPr lang="vi-VN" sz="4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GB" sz="4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ặt</a:t>
            </a:r>
            <a:r>
              <a:rPr lang="vi-VN" sz="4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200">
                <a:latin typeface="Times New Roman" panose="02020603050405020304" pitchFamily="18" charset="0"/>
                <a:cs typeface="Times New Roman" panose="02020603050405020304" pitchFamily="18" charset="0"/>
              </a:rPr>
              <a:t>chân vào ván </a:t>
            </a:r>
            <a:r>
              <a:rPr lang="vi-VN" sz="4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</a:t>
            </a:r>
            <a:r>
              <a:rPr lang="en-GB" sz="4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ậ</a:t>
            </a:r>
            <a:r>
              <a:rPr lang="vi-VN" sz="4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 </a:t>
            </a:r>
            <a:r>
              <a:rPr lang="vi-VN" sz="4200">
                <a:latin typeface="Times New Roman" panose="02020603050405020304" pitchFamily="18" charset="0"/>
                <a:cs typeface="Times New Roman" panose="02020603050405020304" pitchFamily="18" charset="0"/>
              </a:rPr>
              <a:t>nhảy </a:t>
            </a:r>
            <a:endParaRPr lang="en-GB" sz="42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vi-VN" sz="4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GB" sz="42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vi-VN" sz="4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ập </a:t>
            </a:r>
            <a:r>
              <a:rPr lang="vi-VN" sz="4200">
                <a:latin typeface="Times New Roman" panose="02020603050405020304" pitchFamily="18" charset="0"/>
                <a:cs typeface="Times New Roman" panose="02020603050405020304" pitchFamily="18" charset="0"/>
              </a:rPr>
              <a:t>một số bài tập phát triển sức mạnh chân.</a:t>
            </a:r>
            <a:endParaRPr lang="en-GB" sz="42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12316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53143" y="627017"/>
            <a:ext cx="10920548" cy="49782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4178300" lvl="0">
              <a:spcAft>
                <a:spcPts val="800"/>
              </a:spcAft>
              <a:buClr>
                <a:srgbClr val="000000"/>
              </a:buClr>
              <a:buSzPts val="1050"/>
              <a:tabLst>
                <a:tab pos="380365" algn="l"/>
              </a:tabLst>
            </a:pPr>
            <a:r>
              <a:rPr lang="en-GB" sz="2800" b="1" u="sng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vi-VN" sz="2800" b="1" u="sng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Giậm </a:t>
            </a:r>
            <a:r>
              <a:rPr lang="vi-VN" sz="2800" b="1" u="sng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nhảy </a:t>
            </a:r>
            <a:r>
              <a:rPr lang="en-GB" sz="2800" b="1" u="sng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R="4178300" lvl="0">
              <a:spcAft>
                <a:spcPts val="800"/>
              </a:spcAft>
              <a:buClr>
                <a:srgbClr val="000000"/>
              </a:buClr>
              <a:buSzPts val="1050"/>
              <a:tabLst>
                <a:tab pos="380365" algn="l"/>
              </a:tabLst>
            </a:pPr>
            <a:r>
              <a:rPr lang="en-GB" sz="2800" b="1" i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i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vi-VN" sz="2800" b="1" i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Sai </a:t>
            </a:r>
            <a:r>
              <a:rPr lang="vi-VN" sz="2800" b="1" i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GB" sz="2800" b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algn="just">
              <a:spcAft>
                <a:spcPts val="860"/>
              </a:spcAft>
            </a:pPr>
            <a:r>
              <a:rPr lang="vi-VN" sz="28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Góc độ giậm nhảy lớn quá hoặc nhỏ quá.</a:t>
            </a:r>
            <a:endParaRPr lang="en-GB" sz="280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algn="just">
              <a:spcAft>
                <a:spcPts val="1000"/>
              </a:spcAft>
            </a:pPr>
            <a:r>
              <a:rPr lang="vi-VN" sz="28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Giậm nhảy không mạnh, </a:t>
            </a:r>
            <a:r>
              <a:rPr lang="vi-VN" sz="280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</a:t>
            </a:r>
            <a:r>
              <a:rPr lang="en-GB" sz="28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ô</a:t>
            </a:r>
            <a:r>
              <a:rPr lang="vi-VN" sz="280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 du</a:t>
            </a:r>
            <a:r>
              <a:rPr lang="en-GB" sz="280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ỗ</a:t>
            </a:r>
            <a:r>
              <a:rPr lang="vi-VN" sz="280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vi-VN" sz="28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hết </a:t>
            </a:r>
            <a:r>
              <a:rPr lang="vi-VN" sz="280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chân.</a:t>
            </a:r>
            <a:endParaRPr lang="en-GB" sz="280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algn="just">
              <a:spcAft>
                <a:spcPts val="1000"/>
              </a:spcAft>
            </a:pPr>
            <a:r>
              <a:rPr lang="vi-VN" sz="2800" b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 </a:t>
            </a:r>
            <a:r>
              <a:rPr lang="vi-VN" sz="2800" b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sửa</a:t>
            </a:r>
            <a:r>
              <a:rPr lang="vi-VN" sz="28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:</a:t>
            </a:r>
            <a:endParaRPr lang="en-GB" sz="2800" i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algn="just">
              <a:spcAft>
                <a:spcPts val="0"/>
              </a:spcAft>
            </a:pPr>
            <a:r>
              <a:rPr lang="vi-VN" sz="28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Tập dặt chân giậm vào ván nhảy.</a:t>
            </a:r>
            <a:endParaRPr lang="en-GB" sz="280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algn="just">
              <a:spcAft>
                <a:spcPts val="0"/>
              </a:spcAft>
            </a:pPr>
            <a:r>
              <a:rPr lang="vi-VN" sz="28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Đà một bước - giậm nhảy.</a:t>
            </a:r>
            <a:endParaRPr lang="en-GB" sz="280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algn="just">
              <a:spcAft>
                <a:spcPts val="0"/>
              </a:spcAft>
            </a:pPr>
            <a:r>
              <a:rPr lang="vi-VN" sz="28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Đà 3, 5, 7 bước (đi, chạy) - nhảy bước bộ.</a:t>
            </a:r>
            <a:endParaRPr lang="en-GB" sz="280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algn="just">
              <a:spcAft>
                <a:spcPts val="0"/>
              </a:spcAft>
            </a:pPr>
            <a:r>
              <a:rPr lang="vi-VN" sz="28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Tập hoàn chính các giai đoạn kĩ thuật nhảy xa kiểu “Ưỡn thân”.</a:t>
            </a:r>
            <a:endParaRPr lang="en-GB" sz="280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algn="just">
              <a:spcAft>
                <a:spcPts val="0"/>
              </a:spcAft>
            </a:pPr>
            <a:r>
              <a:rPr lang="vi-VN" sz="28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Tập các bài tập phát triển sức mạnh chân.</a:t>
            </a:r>
            <a:endParaRPr lang="en-GB" sz="280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48060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53143" y="640080"/>
            <a:ext cx="10868297" cy="52091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  <a:buClr>
                <a:srgbClr val="000000"/>
              </a:buClr>
              <a:buSzPts val="1050"/>
              <a:tabLst>
                <a:tab pos="380365" algn="l"/>
              </a:tabLst>
            </a:pPr>
            <a:r>
              <a:rPr lang="en-GB" sz="4000" b="1" u="sng" smtClean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C.</a:t>
            </a:r>
            <a:r>
              <a:rPr lang="vi-VN" sz="4000" b="1" u="sng" smtClean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Trên không</a:t>
            </a:r>
            <a:r>
              <a:rPr lang="en-GB" sz="4000" b="1" u="sng" smtClean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:</a:t>
            </a:r>
            <a:endParaRPr lang="en-GB" sz="4000" b="1" u="sng" smtClean="0"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lvl="0" algn="just">
              <a:spcAft>
                <a:spcPts val="0"/>
              </a:spcAft>
              <a:buClr>
                <a:srgbClr val="000000"/>
              </a:buClr>
              <a:buSzPts val="1050"/>
              <a:tabLst>
                <a:tab pos="380365" algn="l"/>
              </a:tabLst>
            </a:pPr>
            <a:r>
              <a:rPr lang="vi-VN" sz="4000" smtClean="0">
                <a:solidFill>
                  <a:srgbClr val="000000"/>
                </a:solidFill>
                <a:latin typeface="Times New Roman" panose="02020603050405020304" pitchFamily="18" charset="0"/>
                <a:ea typeface="David"/>
                <a:cs typeface="Times New Roman" panose="02020603050405020304" pitchFamily="18" charset="0"/>
              </a:rPr>
              <a:t>Sai </a:t>
            </a:r>
            <a:r>
              <a:rPr lang="vi-VN" sz="4000">
                <a:solidFill>
                  <a:srgbClr val="000000"/>
                </a:solidFill>
                <a:latin typeface="Times New Roman" panose="02020603050405020304" pitchFamily="18" charset="0"/>
                <a:ea typeface="David"/>
                <a:cs typeface="Times New Roman" panose="02020603050405020304" pitchFamily="18" charset="0"/>
              </a:rPr>
              <a:t>:</a:t>
            </a:r>
            <a:endParaRPr lang="en-GB" sz="4000" b="1" i="1">
              <a:latin typeface="Times New Roman" panose="02020603050405020304" pitchFamily="18" charset="0"/>
              <a:ea typeface="David"/>
              <a:cs typeface="Times New Roman" panose="02020603050405020304" pitchFamily="18" charset="0"/>
            </a:endParaRPr>
          </a:p>
          <a:p>
            <a:pPr marL="228600" algn="just">
              <a:spcAft>
                <a:spcPts val="715"/>
              </a:spcAft>
            </a:pPr>
            <a:r>
              <a:rPr lang="vi-VN" sz="40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vi-VN" sz="4000">
                <a:solidFill>
                  <a:srgbClr val="000000"/>
                </a:solidFill>
                <a:latin typeface="Times New Roman" panose="02020603050405020304" pitchFamily="18" charset="0"/>
                <a:ea typeface="David"/>
                <a:cs typeface="Times New Roman" panose="02020603050405020304" pitchFamily="18" charset="0"/>
              </a:rPr>
              <a:t>Không thực hiện dược động tác ưỡn thân.</a:t>
            </a:r>
            <a:endParaRPr lang="en-GB" sz="400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algn="just">
              <a:spcAft>
                <a:spcPts val="0"/>
              </a:spcAft>
            </a:pPr>
            <a:r>
              <a:rPr lang="vi-VN" sz="4000">
                <a:solidFill>
                  <a:srgbClr val="000000"/>
                </a:solidFill>
                <a:latin typeface="Times New Roman" panose="02020603050405020304" pitchFamily="18" charset="0"/>
                <a:ea typeface="David"/>
                <a:cs typeface="Times New Roman" panose="02020603050405020304" pitchFamily="18" charset="0"/>
              </a:rPr>
              <a:t>+ </a:t>
            </a:r>
            <a:r>
              <a:rPr lang="en-GB" sz="4000" smtClean="0">
                <a:solidFill>
                  <a:srgbClr val="000000"/>
                </a:solidFill>
                <a:latin typeface="Times New Roman" panose="02020603050405020304" pitchFamily="18" charset="0"/>
                <a:ea typeface="David"/>
                <a:cs typeface="Times New Roman" panose="02020603050405020304" pitchFamily="18" charset="0"/>
              </a:rPr>
              <a:t>Tư</a:t>
            </a:r>
            <a:r>
              <a:rPr lang="vi-VN" sz="4000" smtClean="0">
                <a:solidFill>
                  <a:srgbClr val="000000"/>
                </a:solidFill>
                <a:latin typeface="Times New Roman" panose="02020603050405020304" pitchFamily="18" charset="0"/>
                <a:ea typeface="David"/>
                <a:cs typeface="Times New Roman" panose="02020603050405020304" pitchFamily="18" charset="0"/>
              </a:rPr>
              <a:t> th</a:t>
            </a:r>
            <a:r>
              <a:rPr lang="en-GB" sz="4000" smtClean="0">
                <a:solidFill>
                  <a:srgbClr val="000000"/>
                </a:solidFill>
                <a:latin typeface="Times New Roman" panose="02020603050405020304" pitchFamily="18" charset="0"/>
                <a:ea typeface="David"/>
                <a:cs typeface="Times New Roman" panose="02020603050405020304" pitchFamily="18" charset="0"/>
              </a:rPr>
              <a:t>ế</a:t>
            </a:r>
            <a:r>
              <a:rPr lang="vi-VN" sz="4000" smtClean="0">
                <a:solidFill>
                  <a:srgbClr val="000000"/>
                </a:solidFill>
                <a:latin typeface="Times New Roman" panose="02020603050405020304" pitchFamily="18" charset="0"/>
                <a:ea typeface="David"/>
                <a:cs typeface="Times New Roman" panose="02020603050405020304" pitchFamily="18" charset="0"/>
              </a:rPr>
              <a:t> </a:t>
            </a:r>
            <a:r>
              <a:rPr lang="vi-VN" sz="4000">
                <a:solidFill>
                  <a:srgbClr val="000000"/>
                </a:solidFill>
                <a:latin typeface="Times New Roman" panose="02020603050405020304" pitchFamily="18" charset="0"/>
                <a:ea typeface="David"/>
                <a:cs typeface="Times New Roman" panose="02020603050405020304" pitchFamily="18" charset="0"/>
              </a:rPr>
              <a:t>của hai tay </a:t>
            </a:r>
            <a:r>
              <a:rPr lang="vi-VN" sz="400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</a:t>
            </a:r>
            <a:r>
              <a:rPr lang="en-GB" sz="40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ô</a:t>
            </a:r>
            <a:r>
              <a:rPr lang="vi-VN" sz="400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 </a:t>
            </a:r>
            <a:r>
              <a:rPr lang="vi-VN" sz="4000">
                <a:solidFill>
                  <a:srgbClr val="000000"/>
                </a:solidFill>
                <a:latin typeface="Times New Roman" panose="02020603050405020304" pitchFamily="18" charset="0"/>
                <a:ea typeface="David"/>
                <a:cs typeface="Times New Roman" panose="02020603050405020304" pitchFamily="18" charset="0"/>
              </a:rPr>
              <a:t>đúng.</a:t>
            </a:r>
            <a:endParaRPr lang="en-GB" sz="400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spcAft>
                <a:spcPts val="800"/>
              </a:spcAft>
              <a:buClr>
                <a:srgbClr val="000000"/>
              </a:buClr>
              <a:buSzPts val="1050"/>
              <a:tabLst>
                <a:tab pos="404495" algn="l"/>
              </a:tabLst>
            </a:pPr>
            <a:r>
              <a:rPr lang="vi-VN" sz="40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 sửa :</a:t>
            </a:r>
            <a:endParaRPr lang="en-GB" sz="4000" i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indent="254000" algn="just">
              <a:spcAft>
                <a:spcPts val="0"/>
              </a:spcAft>
            </a:pPr>
            <a:r>
              <a:rPr lang="vi-VN" sz="4000">
                <a:solidFill>
                  <a:srgbClr val="000000"/>
                </a:solidFill>
                <a:latin typeface="Times New Roman" panose="02020603050405020304" pitchFamily="18" charset="0"/>
                <a:ea typeface="David"/>
                <a:cs typeface="Times New Roman" panose="02020603050405020304" pitchFamily="18" charset="0"/>
              </a:rPr>
              <a:t>+ Tập các bài tập bổ trợ 6, 7, 8 và các bài tập do GV </a:t>
            </a:r>
            <a:r>
              <a:rPr lang="vi-VN" sz="40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chọn.</a:t>
            </a:r>
            <a:endParaRPr lang="en-GB" sz="400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indent="254000" algn="just">
              <a:spcAft>
                <a:spcPts val="0"/>
              </a:spcAft>
            </a:pPr>
            <a:r>
              <a:rPr lang="vi-VN" sz="4000">
                <a:solidFill>
                  <a:srgbClr val="000000"/>
                </a:solidFill>
                <a:latin typeface="Times New Roman" panose="02020603050405020304" pitchFamily="18" charset="0"/>
                <a:ea typeface="David"/>
                <a:cs typeface="Times New Roman" panose="02020603050405020304" pitchFamily="18" charset="0"/>
              </a:rPr>
              <a:t>+ Tập </a:t>
            </a:r>
            <a:r>
              <a:rPr lang="vi-VN" sz="4000" smtClean="0">
                <a:solidFill>
                  <a:srgbClr val="000000"/>
                </a:solidFill>
                <a:latin typeface="Times New Roman" panose="02020603050405020304" pitchFamily="18" charset="0"/>
                <a:ea typeface="David"/>
                <a:cs typeface="Times New Roman" panose="02020603050405020304" pitchFamily="18" charset="0"/>
              </a:rPr>
              <a:t>th</a:t>
            </a:r>
            <a:r>
              <a:rPr lang="en-GB" sz="4000" smtClean="0">
                <a:solidFill>
                  <a:srgbClr val="000000"/>
                </a:solidFill>
                <a:latin typeface="Times New Roman" panose="02020603050405020304" pitchFamily="18" charset="0"/>
                <a:ea typeface="David"/>
                <a:cs typeface="Times New Roman" panose="02020603050405020304" pitchFamily="18" charset="0"/>
              </a:rPr>
              <a:t>ể</a:t>
            </a:r>
            <a:r>
              <a:rPr lang="vi-VN" sz="4000" smtClean="0">
                <a:solidFill>
                  <a:srgbClr val="000000"/>
                </a:solidFill>
                <a:latin typeface="Times New Roman" panose="02020603050405020304" pitchFamily="18" charset="0"/>
                <a:ea typeface="David"/>
                <a:cs typeface="Times New Roman" panose="02020603050405020304" pitchFamily="18" charset="0"/>
              </a:rPr>
              <a:t> </a:t>
            </a:r>
            <a:r>
              <a:rPr lang="vi-VN" sz="4000">
                <a:solidFill>
                  <a:srgbClr val="000000"/>
                </a:solidFill>
                <a:latin typeface="Times New Roman" panose="02020603050405020304" pitchFamily="18" charset="0"/>
                <a:ea typeface="David"/>
                <a:cs typeface="Times New Roman" panose="02020603050405020304" pitchFamily="18" charset="0"/>
              </a:rPr>
              <a:t>lực phát triển sức mạnh chân.</a:t>
            </a:r>
            <a:endParaRPr lang="en-GB" sz="400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0305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27017" y="666206"/>
            <a:ext cx="10894423" cy="5570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800"/>
              </a:spcAft>
              <a:buClr>
                <a:srgbClr val="000000"/>
              </a:buClr>
              <a:buSzPts val="1050"/>
              <a:tabLst>
                <a:tab pos="404495" algn="l"/>
              </a:tabLst>
            </a:pPr>
            <a:r>
              <a:rPr lang="en-GB" sz="4800" b="1" u="sng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D.</a:t>
            </a:r>
            <a:r>
              <a:rPr lang="vi-VN" sz="4800" b="1" u="sng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Tiếp đất</a:t>
            </a:r>
            <a:r>
              <a:rPr lang="en-GB" sz="4800" b="1" u="sng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GB" sz="4800" b="1" u="sng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indent="254000" algn="just">
              <a:spcAft>
                <a:spcPts val="0"/>
              </a:spcAft>
            </a:pPr>
            <a:r>
              <a:rPr lang="vi-VN" sz="4800" i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-Sai :</a:t>
            </a:r>
            <a:r>
              <a:rPr lang="vi-VN" sz="48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Không thực hiện được </a:t>
            </a:r>
            <a:r>
              <a:rPr lang="vi-VN" sz="480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GB" sz="480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ộ</a:t>
            </a:r>
            <a:r>
              <a:rPr lang="vi-VN" sz="480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 </a:t>
            </a:r>
            <a:r>
              <a:rPr lang="vi-VN" sz="48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 chùng chân.</a:t>
            </a:r>
            <a:endParaRPr lang="en-GB" sz="480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indent="254000" algn="just">
              <a:spcAft>
                <a:spcPts val="800"/>
              </a:spcAft>
            </a:pPr>
            <a:r>
              <a:rPr lang="vi-VN" sz="48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-Cách sửa :</a:t>
            </a:r>
            <a:endParaRPr lang="en-GB" sz="4800" i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indent="254000" algn="just">
              <a:spcAft>
                <a:spcPts val="800"/>
              </a:spcAft>
            </a:pPr>
            <a:r>
              <a:rPr lang="vi-VN" sz="48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Tập các bài lập bỏ trợ </a:t>
            </a:r>
            <a:r>
              <a:rPr lang="vi-VN" sz="4800" i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2,</a:t>
            </a:r>
            <a:r>
              <a:rPr lang="vi-VN" sz="48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3, 4, 7 và các bài tập do GV chọn.</a:t>
            </a:r>
            <a:endParaRPr lang="en-GB" sz="480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indent="254000" algn="just">
              <a:spcAft>
                <a:spcPts val="1410"/>
              </a:spcAft>
            </a:pPr>
            <a:r>
              <a:rPr lang="vi-VN" sz="48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Tập thể lực phát triển sức mạnh chân.</a:t>
            </a:r>
            <a:endParaRPr lang="en-GB" sz="480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61412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III. Bài tập về nhà</a:t>
            </a:r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8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 em học sinh tự nghiên cứu ở nhà.</a:t>
            </a:r>
            <a:endParaRPr lang="en-GB" sz="8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6801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1648</TotalTime>
  <Words>386</Words>
  <Application>Microsoft Office PowerPoint</Application>
  <PresentationFormat>Widescreen</PresentationFormat>
  <Paragraphs>44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David</vt:lpstr>
      <vt:lpstr>Garamond</vt:lpstr>
      <vt:lpstr>Times New Roman</vt:lpstr>
      <vt:lpstr>Organic</vt:lpstr>
      <vt:lpstr>Tuần 11  </vt:lpstr>
      <vt:lpstr>Mục Lục</vt:lpstr>
      <vt:lpstr>I. Mục tiêu</vt:lpstr>
      <vt:lpstr>II.Nội dung</vt:lpstr>
      <vt:lpstr>PowerPoint Presentation</vt:lpstr>
      <vt:lpstr>PowerPoint Presentation</vt:lpstr>
      <vt:lpstr>PowerPoint Presentation</vt:lpstr>
      <vt:lpstr>III. Bài tập về nhà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1 Phương Pháp Tập Luyện TDTT Và Sử Dụng Các Yếu Tố Thiên Nhiên Để Rèn Luyện Sức Khỏe</dc:title>
  <dc:creator>Huy Pham</dc:creator>
  <cp:lastModifiedBy>Nguyen Hoang Son</cp:lastModifiedBy>
  <cp:revision>54</cp:revision>
  <dcterms:created xsi:type="dcterms:W3CDTF">2021-09-03T07:49:18Z</dcterms:created>
  <dcterms:modified xsi:type="dcterms:W3CDTF">2021-11-06T08:02:13Z</dcterms:modified>
</cp:coreProperties>
</file>